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325" r:id="rId5"/>
    <p:sldId id="261" r:id="rId6"/>
    <p:sldId id="260" r:id="rId7"/>
    <p:sldId id="262" r:id="rId8"/>
    <p:sldId id="263" r:id="rId9"/>
    <p:sldId id="264" r:id="rId10"/>
    <p:sldId id="265" r:id="rId11"/>
    <p:sldId id="266" r:id="rId12"/>
    <p:sldId id="267" r:id="rId13"/>
    <p:sldId id="269" r:id="rId14"/>
    <p:sldId id="270" r:id="rId15"/>
    <p:sldId id="268" r:id="rId16"/>
    <p:sldId id="273" r:id="rId17"/>
    <p:sldId id="274" r:id="rId18"/>
    <p:sldId id="275" r:id="rId19"/>
    <p:sldId id="277" r:id="rId20"/>
    <p:sldId id="276" r:id="rId21"/>
    <p:sldId id="290" r:id="rId22"/>
    <p:sldId id="309" r:id="rId23"/>
    <p:sldId id="310" r:id="rId24"/>
    <p:sldId id="278" r:id="rId25"/>
    <p:sldId id="279" r:id="rId26"/>
    <p:sldId id="280" r:id="rId27"/>
    <p:sldId id="281" r:id="rId28"/>
    <p:sldId id="282" r:id="rId29"/>
    <p:sldId id="283" r:id="rId30"/>
    <p:sldId id="285" r:id="rId31"/>
    <p:sldId id="286" r:id="rId32"/>
    <p:sldId id="287" r:id="rId33"/>
    <p:sldId id="289" r:id="rId34"/>
    <p:sldId id="288" r:id="rId35"/>
    <p:sldId id="291" r:id="rId36"/>
    <p:sldId id="311" r:id="rId37"/>
    <p:sldId id="312" r:id="rId38"/>
    <p:sldId id="321" r:id="rId39"/>
    <p:sldId id="320" r:id="rId40"/>
    <p:sldId id="319" r:id="rId41"/>
    <p:sldId id="292" r:id="rId42"/>
    <p:sldId id="293" r:id="rId43"/>
    <p:sldId id="294" r:id="rId44"/>
    <p:sldId id="316" r:id="rId45"/>
    <p:sldId id="323" r:id="rId46"/>
    <p:sldId id="317" r:id="rId47"/>
    <p:sldId id="31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71781" autoAdjust="0"/>
  </p:normalViewPr>
  <p:slideViewPr>
    <p:cSldViewPr>
      <p:cViewPr varScale="1">
        <p:scale>
          <a:sx n="52" d="100"/>
          <a:sy n="52" d="100"/>
        </p:scale>
        <p:origin x="-10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55D66C-D3DA-450B-81D3-BEEFF059D91C}" type="datetimeFigureOut">
              <a:rPr lang="en-US" smtClean="0"/>
              <a:pPr/>
              <a:t>3/23/2011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919E39-65DF-4857-8EF5-895C27C0029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Understory</a:t>
            </a:r>
            <a:r>
              <a:rPr lang="en-US" baseline="0" dirty="0" smtClean="0"/>
              <a:t> trees: dogwood, hornbeam, spicebush</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log/strainer that caused this erosion was present for approximately</a:t>
            </a:r>
            <a:r>
              <a:rPr lang="en-US" baseline="0" dirty="0" smtClean="0"/>
              <a:t> 3 years.  The original sneak route was on river right.  The route was narrow and complicated passage.  While an enjoyable challenge for experienced paddlers it presented a danger to the inexperienced.  Prior to natural moving the strainer, the bed was bowled by current moving under the log.  This did create great place for fish to wait for food.  For fishermen the danger was slipping into the bowl and becoming entrapped under the log.  The tree seen is not the original.</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16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a:t>
            </a:r>
            <a:r>
              <a:rPr lang="en-US" baseline="0" dirty="0" smtClean="0"/>
              <a:t> density</a:t>
            </a:r>
            <a:r>
              <a:rPr lang="en-US" dirty="0" smtClean="0"/>
              <a:t> wood, rots quickly.</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22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1C672-03DE-472D-B7A1-3B4EAC7527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buddyh@hiventure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bg1"/>
                </a:solidFill>
              </a:rPr>
              <a:t>Gunpowder River Woody Debris</a:t>
            </a:r>
            <a:endParaRPr lang="en-US" dirty="0">
              <a:solidFill>
                <a:schemeClr val="bg1"/>
              </a:solidFill>
            </a:endParaRPr>
          </a:p>
        </p:txBody>
      </p:sp>
      <p:sp>
        <p:nvSpPr>
          <p:cNvPr id="3" name="Subtitle 2"/>
          <p:cNvSpPr>
            <a:spLocks noGrp="1"/>
          </p:cNvSpPr>
          <p:nvPr>
            <p:ph type="subTitle" idx="1"/>
          </p:nvPr>
        </p:nvSpPr>
        <p:spPr>
          <a:xfrm>
            <a:off x="1371600" y="1371600"/>
            <a:ext cx="6400800" cy="1752600"/>
          </a:xfrm>
        </p:spPr>
        <p:txBody>
          <a:bodyPr/>
          <a:lstStyle/>
          <a:p>
            <a:r>
              <a:rPr lang="en-US" dirty="0" smtClean="0">
                <a:solidFill>
                  <a:schemeClr val="bg1"/>
                </a:solidFill>
              </a:rPr>
              <a:t>York Rd to Big Falls Rd</a:t>
            </a:r>
          </a:p>
          <a:p>
            <a:r>
              <a:rPr lang="en-US" dirty="0" smtClean="0">
                <a:solidFill>
                  <a:schemeClr val="bg1"/>
                </a:solidFill>
              </a:rPr>
              <a:t>Distance ≈ 2.6mi. (4.0 km)</a:t>
            </a:r>
          </a:p>
          <a:p>
            <a:r>
              <a:rPr lang="en-US" dirty="0" smtClean="0">
                <a:solidFill>
                  <a:schemeClr val="bg1"/>
                </a:solidFill>
              </a:rPr>
              <a:t>March 16, 2011</a:t>
            </a:r>
          </a:p>
          <a:p>
            <a:endParaRPr lang="en-US" dirty="0">
              <a:solidFill>
                <a:schemeClr val="tx1"/>
              </a:solidFill>
            </a:endParaRPr>
          </a:p>
        </p:txBody>
      </p:sp>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4b</a:t>
            </a:r>
            <a:endParaRPr lang="en-US" dirty="0"/>
          </a:p>
        </p:txBody>
      </p:sp>
      <p:pic>
        <p:nvPicPr>
          <p:cNvPr id="6" name="Content Placeholder 5" descr="DSCF7492.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096000"/>
            <a:ext cx="5943600" cy="369332"/>
          </a:xfrm>
          <a:prstGeom prst="rect">
            <a:avLst/>
          </a:prstGeom>
          <a:noFill/>
        </p:spPr>
        <p:txBody>
          <a:bodyPr wrap="square" rtlCol="0">
            <a:spAutoFit/>
          </a:bodyPr>
          <a:lstStyle/>
          <a:p>
            <a:pPr algn="ctr"/>
            <a:r>
              <a:rPr lang="en-US" dirty="0" smtClean="0"/>
              <a:t>No crown to prevent creation of a dam.</a:t>
            </a:r>
            <a:endParaRPr lang="en-US" dirty="0"/>
          </a:p>
        </p:txBody>
      </p:sp>
    </p:spTree>
  </p:cSld>
  <p:clrMapOvr>
    <a:masterClrMapping/>
  </p:clrMapOvr>
  <p:transition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4c</a:t>
            </a:r>
            <a:endParaRPr lang="en-US" dirty="0"/>
          </a:p>
        </p:txBody>
      </p:sp>
      <p:pic>
        <p:nvPicPr>
          <p:cNvPr id="6" name="Content Placeholder 5" descr="DSCF7493.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172200"/>
            <a:ext cx="5943600" cy="646331"/>
          </a:xfrm>
          <a:prstGeom prst="rect">
            <a:avLst/>
          </a:prstGeom>
          <a:noFill/>
        </p:spPr>
        <p:txBody>
          <a:bodyPr wrap="square" rtlCol="0">
            <a:spAutoFit/>
          </a:bodyPr>
          <a:lstStyle/>
          <a:p>
            <a:pPr algn="ctr"/>
            <a:r>
              <a:rPr lang="en-US" dirty="0" smtClean="0"/>
              <a:t>If this future strainer collects enough debris it may cause erosion on the left bank.  The area already floods.</a:t>
            </a:r>
            <a:endParaRPr lang="en-US" dirty="0"/>
          </a:p>
        </p:txBody>
      </p:sp>
    </p:spTree>
  </p:cSld>
  <p:clrMapOvr>
    <a:masterClrMapping/>
  </p:clrMapOvr>
  <p:transition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5a</a:t>
            </a:r>
            <a:endParaRPr lang="en-US" dirty="0"/>
          </a:p>
        </p:txBody>
      </p:sp>
      <p:pic>
        <p:nvPicPr>
          <p:cNvPr id="6" name="Content Placeholder 5" descr="DSCF7496.JPG"/>
          <p:cNvPicPr>
            <a:picLocks noGrp="1" noChangeAspect="1"/>
          </p:cNvPicPr>
          <p:nvPr>
            <p:ph idx="1"/>
          </p:nvPr>
        </p:nvPicPr>
        <p:blipFill>
          <a:blip r:embed="rId2" cstate="print"/>
          <a:stretch>
            <a:fillRect/>
          </a:stretch>
        </p:blipFill>
        <p:spPr>
          <a:xfrm>
            <a:off x="1600200" y="1219200"/>
            <a:ext cx="6011845" cy="4525963"/>
          </a:xfrm>
        </p:spPr>
      </p:pic>
      <p:sp>
        <p:nvSpPr>
          <p:cNvPr id="7" name="TextBox 6"/>
          <p:cNvSpPr txBox="1"/>
          <p:nvPr/>
        </p:nvSpPr>
        <p:spPr>
          <a:xfrm>
            <a:off x="1600200" y="5715000"/>
            <a:ext cx="5943600" cy="923330"/>
          </a:xfrm>
          <a:prstGeom prst="rect">
            <a:avLst/>
          </a:prstGeom>
          <a:noFill/>
        </p:spPr>
        <p:txBody>
          <a:bodyPr wrap="square" rtlCol="0">
            <a:spAutoFit/>
          </a:bodyPr>
          <a:lstStyle/>
          <a:p>
            <a:r>
              <a:rPr lang="en-US" dirty="0" smtClean="0"/>
              <a:t>This debris has been several years clearing.  I has also been the source of a lot of fun and trouble.  High banks preclude an easy a portage.</a:t>
            </a:r>
            <a:endParaRPr lang="en-US" dirty="0"/>
          </a:p>
        </p:txBody>
      </p:sp>
    </p:spTree>
  </p:cSld>
  <p:clrMapOvr>
    <a:masterClrMapping/>
  </p:clrMapOvr>
  <p:transition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5b</a:t>
            </a:r>
            <a:endParaRPr lang="en-US" dirty="0"/>
          </a:p>
        </p:txBody>
      </p:sp>
      <p:pic>
        <p:nvPicPr>
          <p:cNvPr id="7" name="Content Placeholder 6" descr="DSCF7497.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6</a:t>
            </a:r>
            <a:endParaRPr lang="en-US" dirty="0"/>
          </a:p>
        </p:txBody>
      </p:sp>
      <p:sp>
        <p:nvSpPr>
          <p:cNvPr id="5" name="TextBox 4"/>
          <p:cNvSpPr txBox="1"/>
          <p:nvPr/>
        </p:nvSpPr>
        <p:spPr>
          <a:xfrm>
            <a:off x="1600200" y="6172200"/>
            <a:ext cx="5943600" cy="369332"/>
          </a:xfrm>
          <a:prstGeom prst="rect">
            <a:avLst/>
          </a:prstGeom>
          <a:noFill/>
        </p:spPr>
        <p:txBody>
          <a:bodyPr wrap="square" rtlCol="0">
            <a:spAutoFit/>
          </a:bodyPr>
          <a:lstStyle/>
          <a:p>
            <a:pPr algn="ctr"/>
            <a:r>
              <a:rPr lang="en-US" dirty="0" smtClean="0"/>
              <a:t>No Problems here for experienced paddlers.</a:t>
            </a:r>
          </a:p>
        </p:txBody>
      </p:sp>
      <p:pic>
        <p:nvPicPr>
          <p:cNvPr id="7" name="Content Placeholder 6" descr="DSCF7498.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7</a:t>
            </a:r>
            <a:endParaRPr lang="en-US" dirty="0"/>
          </a:p>
        </p:txBody>
      </p:sp>
      <p:pic>
        <p:nvPicPr>
          <p:cNvPr id="6" name="Content Placeholder 5" descr="DSCF7499.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8</a:t>
            </a:r>
            <a:endParaRPr lang="en-US" dirty="0"/>
          </a:p>
        </p:txBody>
      </p:sp>
      <p:pic>
        <p:nvPicPr>
          <p:cNvPr id="6" name="Content Placeholder 5" descr="DSCF7502.JPG"/>
          <p:cNvPicPr>
            <a:picLocks noGrp="1" noChangeAspect="1"/>
          </p:cNvPicPr>
          <p:nvPr>
            <p:ph idx="1"/>
          </p:nvPr>
        </p:nvPicPr>
        <p:blipFill>
          <a:blip r:embed="rId3" cstate="print"/>
          <a:stretch>
            <a:fillRect/>
          </a:stretch>
        </p:blipFill>
        <p:spPr>
          <a:xfrm>
            <a:off x="1566077" y="1600200"/>
            <a:ext cx="6011845" cy="4525963"/>
          </a:xfrm>
        </p:spPr>
      </p:pic>
      <p:sp>
        <p:nvSpPr>
          <p:cNvPr id="7" name="TextBox 6"/>
          <p:cNvSpPr txBox="1"/>
          <p:nvPr/>
        </p:nvSpPr>
        <p:spPr>
          <a:xfrm>
            <a:off x="1600200" y="6172200"/>
            <a:ext cx="5943600" cy="381000"/>
          </a:xfrm>
          <a:prstGeom prst="rect">
            <a:avLst/>
          </a:prstGeom>
          <a:noFill/>
        </p:spPr>
        <p:txBody>
          <a:bodyPr wrap="square" rtlCol="0">
            <a:spAutoFit/>
          </a:bodyPr>
          <a:lstStyle/>
          <a:p>
            <a:pPr algn="ctr"/>
            <a:r>
              <a:rPr lang="en-US" dirty="0" smtClean="0"/>
              <a:t>No problems here, yet.</a:t>
            </a:r>
            <a:endParaRPr lang="en-US" dirty="0"/>
          </a:p>
        </p:txBody>
      </p:sp>
    </p:spTree>
  </p:cSld>
  <p:clrMapOvr>
    <a:masterClrMapping/>
  </p:clrMapOvr>
  <p:transition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9</a:t>
            </a:r>
            <a:endParaRPr lang="en-US" dirty="0"/>
          </a:p>
        </p:txBody>
      </p:sp>
      <p:pic>
        <p:nvPicPr>
          <p:cNvPr id="7" name="Content Placeholder 6" descr="DSCF7503.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10</a:t>
            </a:r>
            <a:endParaRPr lang="en-US" dirty="0"/>
          </a:p>
        </p:txBody>
      </p:sp>
      <p:pic>
        <p:nvPicPr>
          <p:cNvPr id="6" name="Content Placeholder 5" descr="DSCF7505.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11</a:t>
            </a:r>
            <a:endParaRPr lang="en-US" dirty="0"/>
          </a:p>
        </p:txBody>
      </p:sp>
      <p:pic>
        <p:nvPicPr>
          <p:cNvPr id="7" name="Content Placeholder 6" descr="DSCF7506.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Continuous photo inventory of woody debris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GPS recorded route</a:t>
            </a:r>
            <a:endParaRPr lang="en-US" dirty="0">
              <a:solidFill>
                <a:schemeClr val="bg1"/>
              </a:solidFill>
            </a:endParaRPr>
          </a:p>
        </p:txBody>
      </p:sp>
      <p:pic>
        <p:nvPicPr>
          <p:cNvPr id="5" name="Picture 4" descr="Big Falls to York Rd map.JPG"/>
          <p:cNvPicPr>
            <a:picLocks noChangeAspect="1"/>
          </p:cNvPicPr>
          <p:nvPr/>
        </p:nvPicPr>
        <p:blipFill>
          <a:blip r:embed="rId2"/>
          <a:stretch>
            <a:fillRect/>
          </a:stretch>
        </p:blipFill>
        <p:spPr>
          <a:xfrm>
            <a:off x="1291748" y="2209800"/>
            <a:ext cx="6368142" cy="4343400"/>
          </a:xfrm>
          <a:prstGeom prst="rect">
            <a:avLst/>
          </a:prstGeom>
        </p:spPr>
      </p:pic>
    </p:spTree>
  </p:cSld>
  <p:clrMapOvr>
    <a:masterClrMapping/>
  </p:clrMapOvr>
  <p:transition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12a</a:t>
            </a:r>
            <a:endParaRPr lang="en-US" dirty="0"/>
          </a:p>
        </p:txBody>
      </p:sp>
      <p:sp>
        <p:nvSpPr>
          <p:cNvPr id="5" name="TextBox 4"/>
          <p:cNvSpPr txBox="1"/>
          <p:nvPr/>
        </p:nvSpPr>
        <p:spPr>
          <a:xfrm>
            <a:off x="2895600" y="6172200"/>
            <a:ext cx="3352800" cy="369332"/>
          </a:xfrm>
          <a:prstGeom prst="rect">
            <a:avLst/>
          </a:prstGeom>
          <a:noFill/>
        </p:spPr>
        <p:txBody>
          <a:bodyPr wrap="square" rtlCol="0">
            <a:spAutoFit/>
          </a:bodyPr>
          <a:lstStyle/>
          <a:p>
            <a:pPr algn="ctr"/>
            <a:r>
              <a:rPr lang="en-US" dirty="0" smtClean="0"/>
              <a:t>River-wide Strainer</a:t>
            </a:r>
            <a:endParaRPr lang="en-US" dirty="0"/>
          </a:p>
        </p:txBody>
      </p:sp>
      <p:pic>
        <p:nvPicPr>
          <p:cNvPr id="7" name="Content Placeholder 6" descr="DSCF7507.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12b</a:t>
            </a:r>
            <a:endParaRPr lang="en-US" dirty="0"/>
          </a:p>
        </p:txBody>
      </p:sp>
      <p:pic>
        <p:nvPicPr>
          <p:cNvPr id="6" name="Content Placeholder 5" descr="DSCF7508.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12c</a:t>
            </a:r>
            <a:endParaRPr lang="en-US" dirty="0"/>
          </a:p>
        </p:txBody>
      </p:sp>
      <p:sp>
        <p:nvSpPr>
          <p:cNvPr id="7" name="TextBox 6"/>
          <p:cNvSpPr txBox="1"/>
          <p:nvPr/>
        </p:nvSpPr>
        <p:spPr>
          <a:xfrm>
            <a:off x="1600200" y="6172200"/>
            <a:ext cx="5943600" cy="381000"/>
          </a:xfrm>
          <a:prstGeom prst="rect">
            <a:avLst/>
          </a:prstGeom>
          <a:noFill/>
        </p:spPr>
        <p:txBody>
          <a:bodyPr wrap="square" rtlCol="0">
            <a:spAutoFit/>
          </a:bodyPr>
          <a:lstStyle/>
          <a:p>
            <a:pPr algn="ctr"/>
            <a:r>
              <a:rPr lang="en-US" dirty="0" smtClean="0"/>
              <a:t>Easy portage river right.</a:t>
            </a:r>
          </a:p>
        </p:txBody>
      </p:sp>
      <p:pic>
        <p:nvPicPr>
          <p:cNvPr id="8" name="Content Placeholder 7" descr="DSCF7509.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Station 12d</a:t>
            </a:r>
            <a:br>
              <a:rPr lang="en-US" dirty="0" smtClean="0"/>
            </a:br>
            <a:endParaRPr lang="en-US" dirty="0"/>
          </a:p>
        </p:txBody>
      </p:sp>
      <p:pic>
        <p:nvPicPr>
          <p:cNvPr id="8" name="Content Placeholder 7" descr="DSCF7510.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13</a:t>
            </a:r>
            <a:endParaRPr lang="en-US" dirty="0"/>
          </a:p>
        </p:txBody>
      </p:sp>
      <p:pic>
        <p:nvPicPr>
          <p:cNvPr id="6" name="Content Placeholder 5" descr="DSCF7511.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14</a:t>
            </a:r>
            <a:endParaRPr lang="en-US" dirty="0"/>
          </a:p>
        </p:txBody>
      </p:sp>
      <p:pic>
        <p:nvPicPr>
          <p:cNvPr id="6" name="Content Placeholder 5" descr="DSCF7512.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524000" y="6172200"/>
            <a:ext cx="6096000" cy="369332"/>
          </a:xfrm>
          <a:prstGeom prst="rect">
            <a:avLst/>
          </a:prstGeom>
          <a:noFill/>
        </p:spPr>
        <p:txBody>
          <a:bodyPr wrap="square" rtlCol="0">
            <a:spAutoFit/>
          </a:bodyPr>
          <a:lstStyle/>
          <a:p>
            <a:pPr algn="ctr"/>
            <a:r>
              <a:rPr lang="en-US" dirty="0" smtClean="0"/>
              <a:t>Erosion is eating away at the North Trail.</a:t>
            </a:r>
            <a:endParaRPr lang="en-US" dirty="0"/>
          </a:p>
        </p:txBody>
      </p:sp>
    </p:spTree>
  </p:cSld>
  <p:clrMapOvr>
    <a:masterClrMapping/>
  </p:clrMapOvr>
  <p:transition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15a</a:t>
            </a:r>
            <a:endParaRPr lang="en-US" dirty="0"/>
          </a:p>
        </p:txBody>
      </p:sp>
      <p:pic>
        <p:nvPicPr>
          <p:cNvPr id="8" name="Content Placeholder 7" descr="DSCF7514.JPG"/>
          <p:cNvPicPr>
            <a:picLocks noGrp="1" noChangeAspect="1"/>
          </p:cNvPicPr>
          <p:nvPr>
            <p:ph idx="1"/>
          </p:nvPr>
        </p:nvPicPr>
        <p:blipFill>
          <a:blip r:embed="rId2" cstate="print"/>
          <a:stretch>
            <a:fillRect/>
          </a:stretch>
        </p:blipFill>
        <p:spPr>
          <a:xfrm>
            <a:off x="1600200" y="1447800"/>
            <a:ext cx="6011845" cy="4525963"/>
          </a:xfrm>
        </p:spPr>
      </p:pic>
    </p:spTree>
  </p:cSld>
  <p:clrMapOvr>
    <a:masterClrMapping/>
  </p:clrMapOvr>
  <p:transition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15b</a:t>
            </a:r>
            <a:endParaRPr lang="en-US" dirty="0"/>
          </a:p>
        </p:txBody>
      </p:sp>
      <p:pic>
        <p:nvPicPr>
          <p:cNvPr id="6" name="Content Placeholder 5" descr="DSCF7515.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15c</a:t>
            </a:r>
            <a:endParaRPr lang="en-US" dirty="0"/>
          </a:p>
        </p:txBody>
      </p:sp>
      <p:sp>
        <p:nvSpPr>
          <p:cNvPr id="5" name="TextBox 4"/>
          <p:cNvSpPr txBox="1"/>
          <p:nvPr/>
        </p:nvSpPr>
        <p:spPr>
          <a:xfrm>
            <a:off x="1600200" y="6172200"/>
            <a:ext cx="5943600" cy="369332"/>
          </a:xfrm>
          <a:prstGeom prst="rect">
            <a:avLst/>
          </a:prstGeom>
          <a:noFill/>
        </p:spPr>
        <p:txBody>
          <a:bodyPr wrap="square" rtlCol="0">
            <a:spAutoFit/>
          </a:bodyPr>
          <a:lstStyle/>
          <a:p>
            <a:pPr algn="ctr"/>
            <a:r>
              <a:rPr lang="en-US" dirty="0" smtClean="0"/>
              <a:t>Often debris collects here .</a:t>
            </a:r>
            <a:endParaRPr lang="en-US" dirty="0"/>
          </a:p>
        </p:txBody>
      </p:sp>
      <p:pic>
        <p:nvPicPr>
          <p:cNvPr id="7" name="Content Placeholder 6" descr="DSCF7516.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16</a:t>
            </a:r>
            <a:endParaRPr lang="en-US" dirty="0"/>
          </a:p>
        </p:txBody>
      </p:sp>
      <p:pic>
        <p:nvPicPr>
          <p:cNvPr id="6" name="Content Placeholder 5" descr="DSCF7517.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172200"/>
            <a:ext cx="5943600" cy="381000"/>
          </a:xfrm>
          <a:prstGeom prst="rect">
            <a:avLst/>
          </a:prstGeom>
          <a:noFill/>
        </p:spPr>
        <p:txBody>
          <a:bodyPr wrap="square" rtlCol="0">
            <a:spAutoFit/>
          </a:bodyPr>
          <a:lstStyle/>
          <a:p>
            <a:pPr algn="ctr"/>
            <a:r>
              <a:rPr lang="en-US" dirty="0" smtClean="0"/>
              <a:t>Limbo log.</a:t>
            </a:r>
            <a:endParaRPr lang="en-US" dirty="0"/>
          </a:p>
        </p:txBody>
      </p:sp>
    </p:spTree>
  </p:cSld>
  <p:clrMapOvr>
    <a:masterClrMapping/>
  </p:clrMapOvr>
  <p:transition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Flow</a:t>
            </a:r>
            <a:endParaRPr lang="en-US" dirty="0"/>
          </a:p>
        </p:txBody>
      </p:sp>
      <p:pic>
        <p:nvPicPr>
          <p:cNvPr id="8" name="Content Placeholder 7" descr="GP Gauge Falls Rd CFS 03262011.JPG"/>
          <p:cNvPicPr>
            <a:picLocks noGrp="1" noChangeAspect="1"/>
          </p:cNvPicPr>
          <p:nvPr>
            <p:ph idx="1"/>
          </p:nvPr>
        </p:nvPicPr>
        <p:blipFill>
          <a:blip r:embed="rId2"/>
          <a:stretch>
            <a:fillRect/>
          </a:stretch>
        </p:blipFill>
        <p:spPr>
          <a:xfrm>
            <a:off x="4495800" y="1600200"/>
            <a:ext cx="4049848" cy="3352800"/>
          </a:xfrm>
        </p:spPr>
      </p:pic>
      <p:pic>
        <p:nvPicPr>
          <p:cNvPr id="9" name="Picture 8" descr="GP Gauge Falls Rd H 03262011.JPG"/>
          <p:cNvPicPr>
            <a:picLocks noChangeAspect="1"/>
          </p:cNvPicPr>
          <p:nvPr/>
        </p:nvPicPr>
        <p:blipFill>
          <a:blip r:embed="rId3"/>
          <a:stretch>
            <a:fillRect/>
          </a:stretch>
        </p:blipFill>
        <p:spPr>
          <a:xfrm>
            <a:off x="531981" y="1600200"/>
            <a:ext cx="4040019" cy="3352799"/>
          </a:xfrm>
          <a:prstGeom prst="rect">
            <a:avLst/>
          </a:prstGeom>
        </p:spPr>
      </p:pic>
    </p:spTree>
  </p:cSld>
  <p:clrMapOvr>
    <a:masterClrMapping/>
  </p:clrMapOvr>
  <p:transition advTm="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17</a:t>
            </a:r>
            <a:endParaRPr lang="en-US" dirty="0"/>
          </a:p>
        </p:txBody>
      </p:sp>
      <p:pic>
        <p:nvPicPr>
          <p:cNvPr id="24" name="Content Placeholder 23" descr="DSCF7528.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18</a:t>
            </a:r>
            <a:endParaRPr lang="en-US" dirty="0"/>
          </a:p>
        </p:txBody>
      </p:sp>
      <p:pic>
        <p:nvPicPr>
          <p:cNvPr id="7" name="Content Placeholder 6" descr="DSCF7529.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19</a:t>
            </a:r>
            <a:endParaRPr lang="en-US" dirty="0"/>
          </a:p>
        </p:txBody>
      </p:sp>
      <p:sp>
        <p:nvSpPr>
          <p:cNvPr id="5" name="TextBox 4"/>
          <p:cNvSpPr txBox="1"/>
          <p:nvPr/>
        </p:nvSpPr>
        <p:spPr>
          <a:xfrm>
            <a:off x="1600200" y="6172200"/>
            <a:ext cx="5943600" cy="646331"/>
          </a:xfrm>
          <a:prstGeom prst="rect">
            <a:avLst/>
          </a:prstGeom>
          <a:noFill/>
        </p:spPr>
        <p:txBody>
          <a:bodyPr wrap="square" rtlCol="0">
            <a:spAutoFit/>
          </a:bodyPr>
          <a:lstStyle/>
          <a:p>
            <a:pPr algn="ctr"/>
            <a:r>
              <a:rPr lang="en-US" dirty="0" smtClean="0"/>
              <a:t>Though shallow on river right, the bottom  is soft making a portage tricky. </a:t>
            </a:r>
            <a:endParaRPr lang="en-US" dirty="0"/>
          </a:p>
        </p:txBody>
      </p:sp>
      <p:pic>
        <p:nvPicPr>
          <p:cNvPr id="7" name="Content Placeholder 6" descr="DSCF7530.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a:t>
            </a:r>
            <a:endParaRPr lang="en-US" dirty="0"/>
          </a:p>
        </p:txBody>
      </p:sp>
      <p:sp>
        <p:nvSpPr>
          <p:cNvPr id="5" name="TextBox 4"/>
          <p:cNvSpPr txBox="1"/>
          <p:nvPr/>
        </p:nvSpPr>
        <p:spPr>
          <a:xfrm>
            <a:off x="1600200" y="6172200"/>
            <a:ext cx="6172200" cy="369332"/>
          </a:xfrm>
          <a:prstGeom prst="rect">
            <a:avLst/>
          </a:prstGeom>
          <a:noFill/>
        </p:spPr>
        <p:txBody>
          <a:bodyPr wrap="square" rtlCol="0">
            <a:spAutoFit/>
          </a:bodyPr>
          <a:lstStyle/>
          <a:p>
            <a:pPr algn="ctr"/>
            <a:r>
              <a:rPr lang="en-US" dirty="0" smtClean="0"/>
              <a:t>River right route at all levels.</a:t>
            </a:r>
            <a:endParaRPr lang="en-US" dirty="0"/>
          </a:p>
        </p:txBody>
      </p:sp>
      <p:pic>
        <p:nvPicPr>
          <p:cNvPr id="7" name="Content Placeholder 6" descr="DSCF7531.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21 </a:t>
            </a:r>
            <a:endParaRPr lang="en-US" dirty="0"/>
          </a:p>
        </p:txBody>
      </p:sp>
      <p:sp>
        <p:nvSpPr>
          <p:cNvPr id="5" name="TextBox 4"/>
          <p:cNvSpPr txBox="1"/>
          <p:nvPr/>
        </p:nvSpPr>
        <p:spPr>
          <a:xfrm>
            <a:off x="1600200" y="6096000"/>
            <a:ext cx="5943600" cy="646331"/>
          </a:xfrm>
          <a:prstGeom prst="rect">
            <a:avLst/>
          </a:prstGeom>
          <a:noFill/>
        </p:spPr>
        <p:txBody>
          <a:bodyPr wrap="square" rtlCol="0">
            <a:spAutoFit/>
          </a:bodyPr>
          <a:lstStyle/>
          <a:p>
            <a:pPr algn="ctr"/>
            <a:r>
              <a:rPr lang="en-US" dirty="0" smtClean="0"/>
              <a:t>Bump and grind over at this level but lower levels requires a portage.</a:t>
            </a:r>
            <a:endParaRPr lang="en-US" dirty="0"/>
          </a:p>
        </p:txBody>
      </p:sp>
      <p:pic>
        <p:nvPicPr>
          <p:cNvPr id="7" name="Content Placeholder 6" descr="DSCF7532.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22 </a:t>
            </a:r>
            <a:endParaRPr lang="en-US" dirty="0"/>
          </a:p>
        </p:txBody>
      </p:sp>
      <p:pic>
        <p:nvPicPr>
          <p:cNvPr id="6" name="Content Placeholder 5" descr="DSCF7533.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23 </a:t>
            </a:r>
            <a:endParaRPr lang="en-US" dirty="0"/>
          </a:p>
        </p:txBody>
      </p:sp>
      <p:pic>
        <p:nvPicPr>
          <p:cNvPr id="8" name="Content Placeholder 7" descr="DSCF7534.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24</a:t>
            </a:r>
            <a:endParaRPr lang="en-US" dirty="0"/>
          </a:p>
        </p:txBody>
      </p:sp>
      <p:pic>
        <p:nvPicPr>
          <p:cNvPr id="7" name="Content Placeholder 6" descr="DSCF7535.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24b</a:t>
            </a:r>
            <a:endParaRPr lang="en-US" dirty="0"/>
          </a:p>
        </p:txBody>
      </p:sp>
      <p:sp>
        <p:nvSpPr>
          <p:cNvPr id="5" name="TextBox 4"/>
          <p:cNvSpPr txBox="1"/>
          <p:nvPr/>
        </p:nvSpPr>
        <p:spPr>
          <a:xfrm>
            <a:off x="762000" y="6096000"/>
            <a:ext cx="7543800" cy="369332"/>
          </a:xfrm>
          <a:prstGeom prst="rect">
            <a:avLst/>
          </a:prstGeom>
          <a:noFill/>
        </p:spPr>
        <p:txBody>
          <a:bodyPr wrap="square" rtlCol="0">
            <a:spAutoFit/>
          </a:bodyPr>
          <a:lstStyle/>
          <a:p>
            <a:pPr algn="ctr"/>
            <a:r>
              <a:rPr lang="en-US" dirty="0" smtClean="0"/>
              <a:t>Easy portage on river right..</a:t>
            </a:r>
          </a:p>
        </p:txBody>
      </p:sp>
      <p:pic>
        <p:nvPicPr>
          <p:cNvPr id="8" name="Content Placeholder 7" descr="DSCF7536.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25</a:t>
            </a:r>
            <a:endParaRPr lang="en-US" dirty="0"/>
          </a:p>
        </p:txBody>
      </p:sp>
      <p:pic>
        <p:nvPicPr>
          <p:cNvPr id="7" name="Content Placeholder 6" descr="DSCF7537.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Station 1</a:t>
            </a:r>
            <a:br>
              <a:rPr lang="en-US" dirty="0" smtClean="0"/>
            </a:br>
            <a:r>
              <a:rPr lang="en-US" dirty="0" smtClean="0"/>
              <a:t>Start</a:t>
            </a:r>
            <a:endParaRPr lang="en-US" dirty="0"/>
          </a:p>
        </p:txBody>
      </p:sp>
      <p:pic>
        <p:nvPicPr>
          <p:cNvPr id="6" name="Content Placeholder 5" descr="DSCF7484.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26</a:t>
            </a:r>
            <a:endParaRPr lang="en-US" dirty="0"/>
          </a:p>
        </p:txBody>
      </p:sp>
      <p:pic>
        <p:nvPicPr>
          <p:cNvPr id="7" name="Content Placeholder 6" descr="DSCF7538.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27a previously </a:t>
            </a:r>
            <a:endParaRPr lang="en-US" dirty="0"/>
          </a:p>
        </p:txBody>
      </p:sp>
      <p:pic>
        <p:nvPicPr>
          <p:cNvPr id="6" name="Content Placeholder 5" descr="28Dec2007_DSCF2193.JPG"/>
          <p:cNvPicPr>
            <a:picLocks noGrp="1" noChangeAspect="1"/>
          </p:cNvPicPr>
          <p:nvPr>
            <p:ph idx="1"/>
          </p:nvPr>
        </p:nvPicPr>
        <p:blipFill>
          <a:blip r:embed="rId3" cstate="print"/>
          <a:stretch>
            <a:fillRect/>
          </a:stretch>
        </p:blipFill>
        <p:spPr>
          <a:xfrm>
            <a:off x="609600" y="1600200"/>
            <a:ext cx="3407330" cy="4525963"/>
          </a:xfrm>
        </p:spPr>
      </p:pic>
      <p:pic>
        <p:nvPicPr>
          <p:cNvPr id="7" name="Picture 6" descr="28Dec2007_DSCF2194.JPG"/>
          <p:cNvPicPr>
            <a:picLocks noChangeAspect="1"/>
          </p:cNvPicPr>
          <p:nvPr/>
        </p:nvPicPr>
        <p:blipFill>
          <a:blip r:embed="rId4" cstate="print"/>
          <a:stretch>
            <a:fillRect/>
          </a:stretch>
        </p:blipFill>
        <p:spPr>
          <a:xfrm>
            <a:off x="4214868" y="1524000"/>
            <a:ext cx="4149880" cy="3124200"/>
          </a:xfrm>
          <a:prstGeom prst="rect">
            <a:avLst/>
          </a:prstGeom>
        </p:spPr>
      </p:pic>
      <p:sp>
        <p:nvSpPr>
          <p:cNvPr id="8" name="TextBox 7"/>
          <p:cNvSpPr txBox="1"/>
          <p:nvPr/>
        </p:nvSpPr>
        <p:spPr>
          <a:xfrm>
            <a:off x="4191000" y="4800600"/>
            <a:ext cx="4114800" cy="646331"/>
          </a:xfrm>
          <a:prstGeom prst="rect">
            <a:avLst/>
          </a:prstGeom>
          <a:noFill/>
        </p:spPr>
        <p:txBody>
          <a:bodyPr wrap="square" rtlCol="0">
            <a:spAutoFit/>
          </a:bodyPr>
          <a:lstStyle/>
          <a:p>
            <a:r>
              <a:rPr lang="en-US" dirty="0" smtClean="0"/>
              <a:t>How did not addressing this improve the habitat?</a:t>
            </a:r>
            <a:endParaRPr lang="en-US" dirty="0"/>
          </a:p>
        </p:txBody>
      </p:sp>
    </p:spTree>
  </p:cSld>
  <p:clrMapOvr>
    <a:masterClrMapping/>
  </p:clrMapOvr>
  <p:transition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27b currently</a:t>
            </a:r>
            <a:endParaRPr lang="en-US" dirty="0"/>
          </a:p>
        </p:txBody>
      </p:sp>
      <p:pic>
        <p:nvPicPr>
          <p:cNvPr id="6" name="Content Placeholder 5" descr="DSCF7539.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27c currently</a:t>
            </a:r>
            <a:endParaRPr lang="en-US" dirty="0"/>
          </a:p>
        </p:txBody>
      </p:sp>
      <p:pic>
        <p:nvPicPr>
          <p:cNvPr id="6" name="Content Placeholder 5" descr="DSCF7540.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Station 28a</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10" name="Picture 9" descr="DSCF7544.JPG"/>
          <p:cNvPicPr>
            <a:picLocks noChangeAspect="1"/>
          </p:cNvPicPr>
          <p:nvPr/>
        </p:nvPicPr>
        <p:blipFill>
          <a:blip r:embed="rId3" cstate="print"/>
          <a:stretch>
            <a:fillRect/>
          </a:stretch>
        </p:blipFill>
        <p:spPr>
          <a:xfrm>
            <a:off x="1219199" y="1019607"/>
            <a:ext cx="6553201" cy="4933518"/>
          </a:xfrm>
          <a:prstGeom prst="rect">
            <a:avLst/>
          </a:prstGeom>
        </p:spPr>
      </p:pic>
    </p:spTree>
  </p:cSld>
  <p:clrMapOvr>
    <a:masterClrMapping/>
  </p:clrMapOvr>
  <p:transition advTm="8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Station 28b</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10" name="Picture 9" descr="DSCF7545.JPG"/>
          <p:cNvPicPr>
            <a:picLocks noChangeAspect="1"/>
          </p:cNvPicPr>
          <p:nvPr/>
        </p:nvPicPr>
        <p:blipFill>
          <a:blip r:embed="rId3" cstate="print"/>
          <a:stretch>
            <a:fillRect/>
          </a:stretch>
        </p:blipFill>
        <p:spPr>
          <a:xfrm>
            <a:off x="990600" y="914400"/>
            <a:ext cx="6781801" cy="5105618"/>
          </a:xfrm>
          <a:prstGeom prst="rect">
            <a:avLst/>
          </a:prstGeom>
        </p:spPr>
      </p:pic>
      <p:sp>
        <p:nvSpPr>
          <p:cNvPr id="11" name="TextBox 10"/>
          <p:cNvSpPr txBox="1"/>
          <p:nvPr/>
        </p:nvSpPr>
        <p:spPr>
          <a:xfrm>
            <a:off x="990600" y="5934670"/>
            <a:ext cx="6705600" cy="923330"/>
          </a:xfrm>
          <a:prstGeom prst="rect">
            <a:avLst/>
          </a:prstGeom>
          <a:noFill/>
        </p:spPr>
        <p:txBody>
          <a:bodyPr wrap="square" rtlCol="0">
            <a:spAutoFit/>
          </a:bodyPr>
          <a:lstStyle/>
          <a:p>
            <a:pPr algn="ctr"/>
            <a:r>
              <a:rPr lang="en-US" dirty="0" smtClean="0"/>
              <a:t>If this log causes as much erosion of the earlier example, the park road may be damaged.</a:t>
            </a:r>
          </a:p>
          <a:p>
            <a:pPr algn="ctr"/>
            <a:endParaRPr lang="en-US" dirty="0"/>
          </a:p>
        </p:txBody>
      </p:sp>
    </p:spTree>
  </p:cSld>
  <p:clrMapOvr>
    <a:masterClrMapping/>
  </p:clrMapOvr>
  <p:transition advTm="8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Station28c</a:t>
            </a:r>
            <a:endParaRPr lang="en-US" dirty="0"/>
          </a:p>
        </p:txBody>
      </p:sp>
      <p:pic>
        <p:nvPicPr>
          <p:cNvPr id="4" name="Content Placeholder 3" descr="DSCF7546.JPG"/>
          <p:cNvPicPr>
            <a:picLocks noGrp="1" noChangeAspect="1"/>
          </p:cNvPicPr>
          <p:nvPr>
            <p:ph idx="1"/>
          </p:nvPr>
        </p:nvPicPr>
        <p:blipFill>
          <a:blip r:embed="rId3" cstate="print"/>
          <a:stretch>
            <a:fillRect/>
          </a:stretch>
        </p:blipFill>
        <p:spPr>
          <a:xfrm>
            <a:off x="1981200" y="1912721"/>
            <a:ext cx="5181600" cy="3900920"/>
          </a:xfrm>
        </p:spPr>
      </p:pic>
      <p:sp>
        <p:nvSpPr>
          <p:cNvPr id="5" name="TextBox 4"/>
          <p:cNvSpPr txBox="1"/>
          <p:nvPr/>
        </p:nvSpPr>
        <p:spPr>
          <a:xfrm>
            <a:off x="1981200" y="5867400"/>
            <a:ext cx="5181600" cy="369332"/>
          </a:xfrm>
          <a:prstGeom prst="rect">
            <a:avLst/>
          </a:prstGeom>
          <a:noFill/>
        </p:spPr>
        <p:txBody>
          <a:bodyPr wrap="square" rtlCol="0">
            <a:spAutoFit/>
          </a:bodyPr>
          <a:lstStyle/>
          <a:p>
            <a:pPr algn="ctr"/>
            <a:r>
              <a:rPr lang="en-US" dirty="0" smtClean="0"/>
              <a:t>Erosion has already started to attack the bank.</a:t>
            </a:r>
            <a:endParaRPr lang="en-US" dirty="0"/>
          </a:p>
        </p:txBody>
      </p:sp>
    </p:spTree>
  </p:cSld>
  <p:clrMapOvr>
    <a:masterClrMapping/>
  </p:clrMapOvr>
  <p:transition advTm="8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Charles Hihn</a:t>
            </a:r>
          </a:p>
          <a:p>
            <a:r>
              <a:rPr lang="en-US" dirty="0" smtClean="0"/>
              <a:t>18426 Gunpowder Rd</a:t>
            </a:r>
          </a:p>
          <a:p>
            <a:r>
              <a:rPr lang="en-US" dirty="0" smtClean="0"/>
              <a:t>Hampstead, MD 21074</a:t>
            </a:r>
          </a:p>
          <a:p>
            <a:endParaRPr lang="en-US" dirty="0"/>
          </a:p>
          <a:p>
            <a:r>
              <a:rPr lang="en-US" dirty="0" smtClean="0">
                <a:hlinkClick r:id="rId2"/>
              </a:rPr>
              <a:t>buddyh@hiventures.com</a:t>
            </a:r>
            <a:endParaRPr lang="en-US" dirty="0" smtClean="0"/>
          </a:p>
          <a:p>
            <a:r>
              <a:rPr lang="en-US" dirty="0" smtClean="0"/>
              <a:t>410-374-4164</a:t>
            </a:r>
            <a:endParaRPr lang="en-US" dirty="0"/>
          </a:p>
        </p:txBody>
      </p:sp>
    </p:spTree>
  </p:cSld>
  <p:clrMapOvr>
    <a:masterClrMapping/>
  </p:clrMapOvr>
  <p:transition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a:t>
            </a:r>
            <a:endParaRPr lang="en-US" dirty="0"/>
          </a:p>
        </p:txBody>
      </p:sp>
      <p:pic>
        <p:nvPicPr>
          <p:cNvPr id="6" name="Content Placeholder 5" descr="DSCF7486.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172200"/>
            <a:ext cx="5943600" cy="381000"/>
          </a:xfrm>
          <a:prstGeom prst="rect">
            <a:avLst/>
          </a:prstGeom>
          <a:noFill/>
        </p:spPr>
        <p:txBody>
          <a:bodyPr wrap="square" rtlCol="0">
            <a:spAutoFit/>
          </a:bodyPr>
          <a:lstStyle/>
          <a:p>
            <a:pPr algn="ctr"/>
            <a:r>
              <a:rPr lang="en-US" dirty="0" smtClean="0"/>
              <a:t>This limbo log is easily and safely navigated at  most levels.</a:t>
            </a:r>
            <a:endParaRPr lang="en-US" dirty="0"/>
          </a:p>
        </p:txBody>
      </p:sp>
    </p:spTree>
  </p:cSld>
  <p:clrMapOvr>
    <a:masterClrMapping/>
  </p:clrMapOvr>
  <p:transition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3a</a:t>
            </a:r>
            <a:endParaRPr lang="en-US" dirty="0"/>
          </a:p>
        </p:txBody>
      </p:sp>
      <p:pic>
        <p:nvPicPr>
          <p:cNvPr id="6" name="Content Placeholder 5" descr="DSCF7487.JPG"/>
          <p:cNvPicPr>
            <a:picLocks noGrp="1" noChangeAspect="1"/>
          </p:cNvPicPr>
          <p:nvPr>
            <p:ph idx="1"/>
          </p:nvPr>
        </p:nvPicPr>
        <p:blipFill>
          <a:blip r:embed="rId2" cstate="print"/>
          <a:stretch>
            <a:fillRect/>
          </a:stretch>
        </p:blipFill>
        <p:spPr>
          <a:xfrm>
            <a:off x="1600200" y="1447800"/>
            <a:ext cx="6011845" cy="4525963"/>
          </a:xfrm>
        </p:spPr>
      </p:pic>
    </p:spTree>
  </p:cSld>
  <p:clrMapOvr>
    <a:masterClrMapping/>
  </p:clrMapOvr>
  <p:transition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3b</a:t>
            </a:r>
            <a:endParaRPr lang="en-US" dirty="0"/>
          </a:p>
        </p:txBody>
      </p:sp>
      <p:sp>
        <p:nvSpPr>
          <p:cNvPr id="6" name="TextBox 5"/>
          <p:cNvSpPr txBox="1"/>
          <p:nvPr/>
        </p:nvSpPr>
        <p:spPr>
          <a:xfrm>
            <a:off x="1676400" y="6248400"/>
            <a:ext cx="5715000" cy="369332"/>
          </a:xfrm>
          <a:prstGeom prst="rect">
            <a:avLst/>
          </a:prstGeom>
          <a:noFill/>
        </p:spPr>
        <p:txBody>
          <a:bodyPr wrap="square" rtlCol="0">
            <a:spAutoFit/>
          </a:bodyPr>
          <a:lstStyle/>
          <a:p>
            <a:pPr algn="ctr"/>
            <a:r>
              <a:rPr lang="en-US" dirty="0" smtClean="0"/>
              <a:t>Passable at current and lower levels.</a:t>
            </a:r>
            <a:endParaRPr lang="en-US" dirty="0"/>
          </a:p>
        </p:txBody>
      </p:sp>
      <p:pic>
        <p:nvPicPr>
          <p:cNvPr id="8" name="Content Placeholder 7" descr="DSCF7488.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3c</a:t>
            </a:r>
            <a:endParaRPr lang="en-US" dirty="0"/>
          </a:p>
        </p:txBody>
      </p:sp>
      <p:pic>
        <p:nvPicPr>
          <p:cNvPr id="6" name="Content Placeholder 5" descr="DSCF7489.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4</a:t>
            </a:r>
            <a:endParaRPr lang="en-US" dirty="0"/>
          </a:p>
        </p:txBody>
      </p:sp>
      <p:pic>
        <p:nvPicPr>
          <p:cNvPr id="6" name="Content Placeholder 5" descr="DSCF7491.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096000"/>
            <a:ext cx="5943600" cy="381000"/>
          </a:xfrm>
          <a:prstGeom prst="rect">
            <a:avLst/>
          </a:prstGeom>
          <a:noFill/>
        </p:spPr>
        <p:txBody>
          <a:bodyPr wrap="square" rtlCol="0">
            <a:spAutoFit/>
          </a:bodyPr>
          <a:lstStyle/>
          <a:p>
            <a:pPr algn="ctr"/>
            <a:r>
              <a:rPr lang="en-US" dirty="0" smtClean="0"/>
              <a:t>Someday this may pose a hazard.</a:t>
            </a:r>
            <a:endParaRPr lang="en-US" dirty="0"/>
          </a:p>
        </p:txBody>
      </p:sp>
    </p:spTree>
  </p:cSld>
  <p:clrMapOvr>
    <a:masterClrMapping/>
  </p:clrMapOvr>
  <p:transition advTm="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5528</TotalTime>
  <Words>463</Words>
  <Application>Microsoft Office PowerPoint</Application>
  <PresentationFormat>On-screen Show (4:3)</PresentationFormat>
  <Paragraphs>96</Paragraphs>
  <Slides>47</Slides>
  <Notes>14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Gunpowder River Woody Debris</vt:lpstr>
      <vt:lpstr>Continuous photo inventory of woody debris </vt:lpstr>
      <vt:lpstr>Flow</vt:lpstr>
      <vt:lpstr>Station 1 Start</vt:lpstr>
      <vt:lpstr>Station 2</vt:lpstr>
      <vt:lpstr>Station 3a</vt:lpstr>
      <vt:lpstr>Station 3b</vt:lpstr>
      <vt:lpstr>Station 3c</vt:lpstr>
      <vt:lpstr>Station 4</vt:lpstr>
      <vt:lpstr>Station 4b</vt:lpstr>
      <vt:lpstr>Station 4c</vt:lpstr>
      <vt:lpstr>Station 5a</vt:lpstr>
      <vt:lpstr>Station 5b</vt:lpstr>
      <vt:lpstr>Station 6</vt:lpstr>
      <vt:lpstr>Station 7</vt:lpstr>
      <vt:lpstr>Station 8</vt:lpstr>
      <vt:lpstr>Station 9</vt:lpstr>
      <vt:lpstr>Station 10</vt:lpstr>
      <vt:lpstr>Station 11</vt:lpstr>
      <vt:lpstr>Station 12a</vt:lpstr>
      <vt:lpstr>Station 12b</vt:lpstr>
      <vt:lpstr>Station 12c</vt:lpstr>
      <vt:lpstr>Station 12d </vt:lpstr>
      <vt:lpstr>Station 13</vt:lpstr>
      <vt:lpstr>Station 14</vt:lpstr>
      <vt:lpstr>Station 15a</vt:lpstr>
      <vt:lpstr>Station 15b</vt:lpstr>
      <vt:lpstr>Station 15c</vt:lpstr>
      <vt:lpstr>Station 16</vt:lpstr>
      <vt:lpstr>Station 17</vt:lpstr>
      <vt:lpstr>Station 18</vt:lpstr>
      <vt:lpstr>Station 19</vt:lpstr>
      <vt:lpstr>Station 20</vt:lpstr>
      <vt:lpstr>Station 21 </vt:lpstr>
      <vt:lpstr>Station 22 </vt:lpstr>
      <vt:lpstr>Station 23 </vt:lpstr>
      <vt:lpstr>Station 24</vt:lpstr>
      <vt:lpstr>Station 24b</vt:lpstr>
      <vt:lpstr>Station 25</vt:lpstr>
      <vt:lpstr>Station 26</vt:lpstr>
      <vt:lpstr>Station 27a previously </vt:lpstr>
      <vt:lpstr>Station 27b currently</vt:lpstr>
      <vt:lpstr>Station 27c currently</vt:lpstr>
      <vt:lpstr>Station 28a</vt:lpstr>
      <vt:lpstr>Station 28b</vt:lpstr>
      <vt:lpstr>Station28c</vt:lpstr>
      <vt:lpstr>Contact Information</vt:lpstr>
    </vt:vector>
  </TitlesOfParts>
  <Company>TESST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Gunpowder River Woody Debris</dc:title>
  <dc:creator>Charles S Hihn III</dc:creator>
  <cp:lastModifiedBy>Charles S Hihn III</cp:lastModifiedBy>
  <cp:revision>38</cp:revision>
  <dcterms:created xsi:type="dcterms:W3CDTF">2011-03-06T23:29:26Z</dcterms:created>
  <dcterms:modified xsi:type="dcterms:W3CDTF">2011-03-23T23:30:42Z</dcterms:modified>
</cp:coreProperties>
</file>